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5B54-3050-4A75-A4F0-B374894EEE8E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97A60-E623-4EB8-92CB-3D70F8F4E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9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AB765-ABD5-4BB1-B2F8-970CA442643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70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ED5B-B1A5-42B2-B540-10C47E3AB6D4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C1E4-CD47-416A-ABEE-C75570E4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2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5564"/>
            <a:ext cx="6996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آشنایی با </a:t>
            </a:r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فضای ذخیره‌سازی ابری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pic>
        <p:nvPicPr>
          <p:cNvPr id="5" name="Picture 2" descr="Image result for IT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0" y="373713"/>
            <a:ext cx="6768230" cy="63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446"/>
            <a:ext cx="1767605" cy="14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880" y="915142"/>
            <a:ext cx="5112328" cy="4470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68984" y="2113988"/>
            <a:ext cx="16770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Public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2-Private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3-Hybrid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8831" y="915142"/>
            <a:ext cx="5112328" cy="4470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2362" y="1246027"/>
            <a:ext cx="41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انواع فضاهای </a:t>
            </a:r>
            <a:r>
              <a:rPr lang="fa-I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ذخیره‌سازی </a:t>
            </a:r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ابری</a:t>
            </a:r>
            <a:endParaRPr lang="en-US" sz="28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026" name="Picture 2" descr="بهترین ارائه دهنده های فضای ذخیره سازی ابری رایگان - سخت افزار سازان رسا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57" y="3607816"/>
            <a:ext cx="3120591" cy="234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21561" y="1298956"/>
            <a:ext cx="419858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فضای ذخیره‌سازی ابری چیست</a:t>
            </a:r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؟</a:t>
            </a:r>
          </a:p>
          <a:p>
            <a:endParaRPr lang="fa-IR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هارد مجازی</a:t>
            </a:r>
          </a:p>
          <a:p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446"/>
            <a:ext cx="1767605" cy="14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35" y="323842"/>
            <a:ext cx="9224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  <a:cs typeface="B Titr" panose="00000700000000000000" pitchFamily="2" charset="-78"/>
              </a:rPr>
              <a:t>مزایا و معایب استفاده از فضای ابری در مقایسه با فضای فیزیکی (آفلاین)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2181" y="1338704"/>
            <a:ext cx="4100945" cy="469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قیمت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دسترسی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امنیت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سرعت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همگام‌سازی و بروزرسانی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بازیافت اطلاعات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اتصال به اینترنت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از کار افتادگی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446"/>
            <a:ext cx="1767605" cy="1431554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 rot="5400000">
            <a:off x="3116355" y="2910374"/>
            <a:ext cx="2426380" cy="4752109"/>
          </a:xfrm>
          <a:custGeom>
            <a:avLst/>
            <a:gdLst/>
            <a:ahLst/>
            <a:cxnLst>
              <a:cxn ang="0">
                <a:pos x="2114" y="1884"/>
              </a:cxn>
              <a:cxn ang="0">
                <a:pos x="2114" y="1884"/>
              </a:cxn>
              <a:cxn ang="0">
                <a:pos x="2079" y="1849"/>
              </a:cxn>
              <a:cxn ang="0">
                <a:pos x="2044" y="1813"/>
              </a:cxn>
              <a:cxn ang="0">
                <a:pos x="2018" y="1776"/>
              </a:cxn>
              <a:cxn ang="0">
                <a:pos x="1996" y="1738"/>
              </a:cxn>
              <a:cxn ang="0">
                <a:pos x="1974" y="1698"/>
              </a:cxn>
              <a:cxn ang="0">
                <a:pos x="1961" y="1659"/>
              </a:cxn>
              <a:cxn ang="0">
                <a:pos x="1952" y="1619"/>
              </a:cxn>
              <a:cxn ang="0">
                <a:pos x="1952" y="1577"/>
              </a:cxn>
              <a:cxn ang="0">
                <a:pos x="1952" y="1577"/>
              </a:cxn>
              <a:cxn ang="0">
                <a:pos x="1956" y="1529"/>
              </a:cxn>
              <a:cxn ang="0">
                <a:pos x="1965" y="1484"/>
              </a:cxn>
              <a:cxn ang="0">
                <a:pos x="1983" y="1438"/>
              </a:cxn>
              <a:cxn ang="0">
                <a:pos x="2009" y="1392"/>
              </a:cxn>
              <a:cxn ang="0">
                <a:pos x="2039" y="1349"/>
              </a:cxn>
              <a:cxn ang="0">
                <a:pos x="2079" y="1307"/>
              </a:cxn>
              <a:cxn ang="0">
                <a:pos x="2123" y="1266"/>
              </a:cxn>
              <a:cxn ang="0">
                <a:pos x="2171" y="1226"/>
              </a:cxn>
              <a:cxn ang="0">
                <a:pos x="2547" y="1226"/>
              </a:cxn>
              <a:cxn ang="0">
                <a:pos x="3392" y="614"/>
              </a:cxn>
              <a:cxn ang="0">
                <a:pos x="2547" y="0"/>
              </a:cxn>
              <a:cxn ang="0">
                <a:pos x="849" y="0"/>
              </a:cxn>
              <a:cxn ang="0">
                <a:pos x="0" y="614"/>
              </a:cxn>
              <a:cxn ang="0">
                <a:pos x="849" y="1226"/>
              </a:cxn>
              <a:cxn ang="0">
                <a:pos x="1225" y="1226"/>
              </a:cxn>
              <a:cxn ang="0">
                <a:pos x="1225" y="1226"/>
              </a:cxn>
              <a:cxn ang="0">
                <a:pos x="1273" y="1266"/>
              </a:cxn>
              <a:cxn ang="0">
                <a:pos x="1317" y="1307"/>
              </a:cxn>
              <a:cxn ang="0">
                <a:pos x="1352" y="1349"/>
              </a:cxn>
              <a:cxn ang="0">
                <a:pos x="1387" y="1392"/>
              </a:cxn>
              <a:cxn ang="0">
                <a:pos x="1409" y="1438"/>
              </a:cxn>
              <a:cxn ang="0">
                <a:pos x="1427" y="1484"/>
              </a:cxn>
              <a:cxn ang="0">
                <a:pos x="1440" y="1529"/>
              </a:cxn>
              <a:cxn ang="0">
                <a:pos x="1444" y="1577"/>
              </a:cxn>
              <a:cxn ang="0">
                <a:pos x="1444" y="1577"/>
              </a:cxn>
              <a:cxn ang="0">
                <a:pos x="1440" y="1619"/>
              </a:cxn>
              <a:cxn ang="0">
                <a:pos x="1431" y="1659"/>
              </a:cxn>
              <a:cxn ang="0">
                <a:pos x="1418" y="1698"/>
              </a:cxn>
              <a:cxn ang="0">
                <a:pos x="1400" y="1738"/>
              </a:cxn>
              <a:cxn ang="0">
                <a:pos x="1378" y="1776"/>
              </a:cxn>
              <a:cxn ang="0">
                <a:pos x="1348" y="1813"/>
              </a:cxn>
              <a:cxn ang="0">
                <a:pos x="1317" y="1849"/>
              </a:cxn>
              <a:cxn ang="0">
                <a:pos x="1278" y="1884"/>
              </a:cxn>
              <a:cxn ang="0">
                <a:pos x="849" y="1884"/>
              </a:cxn>
              <a:cxn ang="0">
                <a:pos x="0" y="2498"/>
              </a:cxn>
              <a:cxn ang="0">
                <a:pos x="849" y="3112"/>
              </a:cxn>
              <a:cxn ang="0">
                <a:pos x="2547" y="3112"/>
              </a:cxn>
              <a:cxn ang="0">
                <a:pos x="3392" y="2498"/>
              </a:cxn>
              <a:cxn ang="0">
                <a:pos x="2547" y="1884"/>
              </a:cxn>
              <a:cxn ang="0">
                <a:pos x="2114" y="1884"/>
              </a:cxn>
            </a:cxnLst>
            <a:rect l="0" t="0" r="r" b="b"/>
            <a:pathLst>
              <a:path w="3392" h="3112">
                <a:moveTo>
                  <a:pt x="2114" y="1884"/>
                </a:moveTo>
                <a:lnTo>
                  <a:pt x="2114" y="1884"/>
                </a:lnTo>
                <a:lnTo>
                  <a:pt x="2079" y="1849"/>
                </a:lnTo>
                <a:lnTo>
                  <a:pt x="2044" y="1813"/>
                </a:lnTo>
                <a:lnTo>
                  <a:pt x="2018" y="1776"/>
                </a:lnTo>
                <a:lnTo>
                  <a:pt x="1996" y="1738"/>
                </a:lnTo>
                <a:lnTo>
                  <a:pt x="1974" y="1698"/>
                </a:lnTo>
                <a:lnTo>
                  <a:pt x="1961" y="1659"/>
                </a:lnTo>
                <a:lnTo>
                  <a:pt x="1952" y="1619"/>
                </a:lnTo>
                <a:lnTo>
                  <a:pt x="1952" y="1577"/>
                </a:lnTo>
                <a:lnTo>
                  <a:pt x="1952" y="1577"/>
                </a:lnTo>
                <a:lnTo>
                  <a:pt x="1956" y="1529"/>
                </a:lnTo>
                <a:lnTo>
                  <a:pt x="1965" y="1484"/>
                </a:lnTo>
                <a:lnTo>
                  <a:pt x="1983" y="1438"/>
                </a:lnTo>
                <a:lnTo>
                  <a:pt x="2009" y="1392"/>
                </a:lnTo>
                <a:lnTo>
                  <a:pt x="2039" y="1349"/>
                </a:lnTo>
                <a:lnTo>
                  <a:pt x="2079" y="1307"/>
                </a:lnTo>
                <a:lnTo>
                  <a:pt x="2123" y="1266"/>
                </a:lnTo>
                <a:lnTo>
                  <a:pt x="2171" y="1226"/>
                </a:lnTo>
                <a:lnTo>
                  <a:pt x="2547" y="1226"/>
                </a:lnTo>
                <a:lnTo>
                  <a:pt x="3392" y="614"/>
                </a:lnTo>
                <a:lnTo>
                  <a:pt x="2547" y="0"/>
                </a:lnTo>
                <a:lnTo>
                  <a:pt x="849" y="0"/>
                </a:lnTo>
                <a:lnTo>
                  <a:pt x="0" y="614"/>
                </a:lnTo>
                <a:lnTo>
                  <a:pt x="849" y="1226"/>
                </a:lnTo>
                <a:lnTo>
                  <a:pt x="1225" y="1226"/>
                </a:lnTo>
                <a:lnTo>
                  <a:pt x="1225" y="1226"/>
                </a:lnTo>
                <a:lnTo>
                  <a:pt x="1273" y="1266"/>
                </a:lnTo>
                <a:lnTo>
                  <a:pt x="1317" y="1307"/>
                </a:lnTo>
                <a:lnTo>
                  <a:pt x="1352" y="1349"/>
                </a:lnTo>
                <a:lnTo>
                  <a:pt x="1387" y="1392"/>
                </a:lnTo>
                <a:lnTo>
                  <a:pt x="1409" y="1438"/>
                </a:lnTo>
                <a:lnTo>
                  <a:pt x="1427" y="1484"/>
                </a:lnTo>
                <a:lnTo>
                  <a:pt x="1440" y="1529"/>
                </a:lnTo>
                <a:lnTo>
                  <a:pt x="1444" y="1577"/>
                </a:lnTo>
                <a:lnTo>
                  <a:pt x="1444" y="1577"/>
                </a:lnTo>
                <a:lnTo>
                  <a:pt x="1440" y="1619"/>
                </a:lnTo>
                <a:lnTo>
                  <a:pt x="1431" y="1659"/>
                </a:lnTo>
                <a:lnTo>
                  <a:pt x="1418" y="1698"/>
                </a:lnTo>
                <a:lnTo>
                  <a:pt x="1400" y="1738"/>
                </a:lnTo>
                <a:lnTo>
                  <a:pt x="1378" y="1776"/>
                </a:lnTo>
                <a:lnTo>
                  <a:pt x="1348" y="1813"/>
                </a:lnTo>
                <a:lnTo>
                  <a:pt x="1317" y="1849"/>
                </a:lnTo>
                <a:lnTo>
                  <a:pt x="1278" y="1884"/>
                </a:lnTo>
                <a:lnTo>
                  <a:pt x="849" y="1884"/>
                </a:lnTo>
                <a:lnTo>
                  <a:pt x="0" y="2498"/>
                </a:lnTo>
                <a:lnTo>
                  <a:pt x="849" y="3112"/>
                </a:lnTo>
                <a:lnTo>
                  <a:pt x="2547" y="3112"/>
                </a:lnTo>
                <a:lnTo>
                  <a:pt x="3392" y="2498"/>
                </a:lnTo>
                <a:lnTo>
                  <a:pt x="2547" y="1884"/>
                </a:lnTo>
                <a:lnTo>
                  <a:pt x="2114" y="1884"/>
                </a:lnTo>
                <a:close/>
              </a:path>
            </a:pathLst>
          </a:custGeom>
          <a:gradFill>
            <a:gsLst>
              <a:gs pos="0">
                <a:srgbClr val="45CDFF"/>
              </a:gs>
              <a:gs pos="100000">
                <a:srgbClr val="0070C0"/>
              </a:gs>
            </a:gsLst>
            <a:path path="circle">
              <a:fillToRect r="100000" b="100000"/>
            </a:path>
          </a:gradFill>
          <a:ln w="18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2794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perspectiveRelaxed">
              <a:rot lat="21554954" lon="3783232" rev="21540000"/>
            </a:camera>
            <a:lightRig rig="balanced" dir="t"/>
          </a:scene3d>
          <a:sp3d extrusionH="508000" prstMaterial="softEdge">
            <a:bevelT w="139700" prst="cross"/>
            <a:extrusionClr>
              <a:schemeClr val="bg2">
                <a:lumMod val="50000"/>
              </a:schemeClr>
            </a:extrusionClr>
          </a:sp3d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59001" y="2209800"/>
            <a:ext cx="1775884" cy="3073400"/>
            <a:chOff x="1009238" y="0"/>
            <a:chExt cx="2554014" cy="419046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52749" y="0"/>
              <a:ext cx="1642486" cy="3938205"/>
            </a:xfrm>
            <a:custGeom>
              <a:avLst/>
              <a:gdLst/>
              <a:ahLst/>
              <a:cxnLst>
                <a:cxn ang="0">
                  <a:pos x="1600" y="1240"/>
                </a:cxn>
                <a:cxn ang="0">
                  <a:pos x="1201" y="620"/>
                </a:cxn>
                <a:cxn ang="0">
                  <a:pos x="799" y="0"/>
                </a:cxn>
                <a:cxn ang="0">
                  <a:pos x="400" y="620"/>
                </a:cxn>
                <a:cxn ang="0">
                  <a:pos x="0" y="1240"/>
                </a:cxn>
                <a:cxn ang="0">
                  <a:pos x="430" y="1240"/>
                </a:cxn>
                <a:cxn ang="0">
                  <a:pos x="430" y="4311"/>
                </a:cxn>
                <a:cxn ang="0">
                  <a:pos x="1172" y="4311"/>
                </a:cxn>
                <a:cxn ang="0">
                  <a:pos x="1172" y="1240"/>
                </a:cxn>
                <a:cxn ang="0">
                  <a:pos x="1600" y="1240"/>
                </a:cxn>
              </a:cxnLst>
              <a:rect l="0" t="0" r="r" b="b"/>
              <a:pathLst>
                <a:path w="1600" h="4311">
                  <a:moveTo>
                    <a:pt x="1600" y="1240"/>
                  </a:moveTo>
                  <a:lnTo>
                    <a:pt x="1201" y="620"/>
                  </a:lnTo>
                  <a:lnTo>
                    <a:pt x="799" y="0"/>
                  </a:lnTo>
                  <a:lnTo>
                    <a:pt x="400" y="620"/>
                  </a:lnTo>
                  <a:lnTo>
                    <a:pt x="0" y="1240"/>
                  </a:lnTo>
                  <a:lnTo>
                    <a:pt x="430" y="1240"/>
                  </a:lnTo>
                  <a:lnTo>
                    <a:pt x="430" y="4311"/>
                  </a:lnTo>
                  <a:lnTo>
                    <a:pt x="1172" y="4311"/>
                  </a:lnTo>
                  <a:lnTo>
                    <a:pt x="1172" y="1240"/>
                  </a:lnTo>
                  <a:lnTo>
                    <a:pt x="1600" y="1240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rgbClr val="FF0000"/>
                </a:gs>
              </a:gsLst>
              <a:path path="circle">
                <a:fillToRect r="100000" b="100000"/>
              </a:path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362200" y="2254476"/>
              <a:ext cx="1201052" cy="1935985"/>
            </a:xfrm>
            <a:custGeom>
              <a:avLst/>
              <a:gdLst/>
              <a:ahLst/>
              <a:cxnLst>
                <a:cxn ang="0">
                  <a:pos x="1600" y="1240"/>
                </a:cxn>
                <a:cxn ang="0">
                  <a:pos x="1201" y="620"/>
                </a:cxn>
                <a:cxn ang="0">
                  <a:pos x="799" y="0"/>
                </a:cxn>
                <a:cxn ang="0">
                  <a:pos x="400" y="620"/>
                </a:cxn>
                <a:cxn ang="0">
                  <a:pos x="0" y="1240"/>
                </a:cxn>
                <a:cxn ang="0">
                  <a:pos x="430" y="1240"/>
                </a:cxn>
                <a:cxn ang="0">
                  <a:pos x="430" y="4311"/>
                </a:cxn>
                <a:cxn ang="0">
                  <a:pos x="1172" y="4311"/>
                </a:cxn>
                <a:cxn ang="0">
                  <a:pos x="1172" y="1240"/>
                </a:cxn>
                <a:cxn ang="0">
                  <a:pos x="1600" y="1240"/>
                </a:cxn>
              </a:cxnLst>
              <a:rect l="0" t="0" r="r" b="b"/>
              <a:pathLst>
                <a:path w="1600" h="4311">
                  <a:moveTo>
                    <a:pt x="1600" y="1240"/>
                  </a:moveTo>
                  <a:lnTo>
                    <a:pt x="1201" y="620"/>
                  </a:lnTo>
                  <a:lnTo>
                    <a:pt x="799" y="0"/>
                  </a:lnTo>
                  <a:lnTo>
                    <a:pt x="400" y="620"/>
                  </a:lnTo>
                  <a:lnTo>
                    <a:pt x="0" y="1240"/>
                  </a:lnTo>
                  <a:lnTo>
                    <a:pt x="430" y="1240"/>
                  </a:lnTo>
                  <a:lnTo>
                    <a:pt x="430" y="4311"/>
                  </a:lnTo>
                  <a:lnTo>
                    <a:pt x="1172" y="4311"/>
                  </a:lnTo>
                  <a:lnTo>
                    <a:pt x="1172" y="1240"/>
                  </a:lnTo>
                  <a:lnTo>
                    <a:pt x="1600" y="124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009238" y="1355837"/>
              <a:ext cx="1384495" cy="2724261"/>
            </a:xfrm>
            <a:custGeom>
              <a:avLst/>
              <a:gdLst/>
              <a:ahLst/>
              <a:cxnLst>
                <a:cxn ang="0">
                  <a:pos x="1600" y="1240"/>
                </a:cxn>
                <a:cxn ang="0">
                  <a:pos x="1201" y="620"/>
                </a:cxn>
                <a:cxn ang="0">
                  <a:pos x="799" y="0"/>
                </a:cxn>
                <a:cxn ang="0">
                  <a:pos x="400" y="620"/>
                </a:cxn>
                <a:cxn ang="0">
                  <a:pos x="0" y="1240"/>
                </a:cxn>
                <a:cxn ang="0">
                  <a:pos x="430" y="1240"/>
                </a:cxn>
                <a:cxn ang="0">
                  <a:pos x="430" y="4311"/>
                </a:cxn>
                <a:cxn ang="0">
                  <a:pos x="1172" y="4311"/>
                </a:cxn>
                <a:cxn ang="0">
                  <a:pos x="1172" y="1240"/>
                </a:cxn>
                <a:cxn ang="0">
                  <a:pos x="1600" y="1240"/>
                </a:cxn>
              </a:cxnLst>
              <a:rect l="0" t="0" r="r" b="b"/>
              <a:pathLst>
                <a:path w="1600" h="4311">
                  <a:moveTo>
                    <a:pt x="1600" y="1240"/>
                  </a:moveTo>
                  <a:lnTo>
                    <a:pt x="1201" y="620"/>
                  </a:lnTo>
                  <a:lnTo>
                    <a:pt x="799" y="0"/>
                  </a:lnTo>
                  <a:lnTo>
                    <a:pt x="400" y="620"/>
                  </a:lnTo>
                  <a:lnTo>
                    <a:pt x="0" y="1240"/>
                  </a:lnTo>
                  <a:lnTo>
                    <a:pt x="430" y="1240"/>
                  </a:lnTo>
                  <a:lnTo>
                    <a:pt x="430" y="4311"/>
                  </a:lnTo>
                  <a:lnTo>
                    <a:pt x="1172" y="4311"/>
                  </a:lnTo>
                  <a:lnTo>
                    <a:pt x="1172" y="1240"/>
                  </a:lnTo>
                  <a:lnTo>
                    <a:pt x="1600" y="1240"/>
                  </a:lnTo>
                  <a:close/>
                </a:path>
              </a:pathLst>
            </a:custGeom>
            <a:gradFill>
              <a:gsLst>
                <a:gs pos="0">
                  <a:srgbClr val="30F050"/>
                </a:gs>
                <a:gs pos="100000">
                  <a:srgbClr val="01AF01"/>
                </a:gs>
              </a:gsLst>
              <a:path path="circle">
                <a:fillToRect r="100000" b="100000"/>
              </a:path>
            </a:gradFill>
            <a:ln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400" dirty="0"/>
            </a:p>
          </p:txBody>
        </p:sp>
      </p:grpSp>
      <p:sp>
        <p:nvSpPr>
          <p:cNvPr id="10" name="Freeform 6"/>
          <p:cNvSpPr>
            <a:spLocks/>
          </p:cNvSpPr>
          <p:nvPr/>
        </p:nvSpPr>
        <p:spPr bwMode="auto">
          <a:xfrm>
            <a:off x="5530612" y="2317017"/>
            <a:ext cx="1054393" cy="2795679"/>
          </a:xfrm>
          <a:custGeom>
            <a:avLst/>
            <a:gdLst/>
            <a:ahLst/>
            <a:cxnLst>
              <a:cxn ang="0">
                <a:pos x="1600" y="1240"/>
              </a:cxn>
              <a:cxn ang="0">
                <a:pos x="1201" y="620"/>
              </a:cxn>
              <a:cxn ang="0">
                <a:pos x="799" y="0"/>
              </a:cxn>
              <a:cxn ang="0">
                <a:pos x="400" y="620"/>
              </a:cxn>
              <a:cxn ang="0">
                <a:pos x="0" y="1240"/>
              </a:cxn>
              <a:cxn ang="0">
                <a:pos x="430" y="1240"/>
              </a:cxn>
              <a:cxn ang="0">
                <a:pos x="430" y="4311"/>
              </a:cxn>
              <a:cxn ang="0">
                <a:pos x="1172" y="4311"/>
              </a:cxn>
              <a:cxn ang="0">
                <a:pos x="1172" y="1240"/>
              </a:cxn>
              <a:cxn ang="0">
                <a:pos x="1600" y="1240"/>
              </a:cxn>
            </a:cxnLst>
            <a:rect l="0" t="0" r="r" b="b"/>
            <a:pathLst>
              <a:path w="1600" h="4311">
                <a:moveTo>
                  <a:pt x="1600" y="1240"/>
                </a:moveTo>
                <a:lnTo>
                  <a:pt x="1201" y="620"/>
                </a:lnTo>
                <a:lnTo>
                  <a:pt x="799" y="0"/>
                </a:lnTo>
                <a:lnTo>
                  <a:pt x="400" y="620"/>
                </a:lnTo>
                <a:lnTo>
                  <a:pt x="0" y="1240"/>
                </a:lnTo>
                <a:lnTo>
                  <a:pt x="430" y="1240"/>
                </a:lnTo>
                <a:lnTo>
                  <a:pt x="430" y="4311"/>
                </a:lnTo>
                <a:lnTo>
                  <a:pt x="1172" y="4311"/>
                </a:lnTo>
                <a:lnTo>
                  <a:pt x="1172" y="1240"/>
                </a:lnTo>
                <a:lnTo>
                  <a:pt x="1600" y="124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50000">
                <a:srgbClr val="FF0000"/>
              </a:gs>
            </a:gsLst>
            <a:path path="circle">
              <a:fillToRect r="100000" b="100000"/>
            </a:path>
          </a:gra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352229" y="4290821"/>
            <a:ext cx="818313" cy="1010731"/>
          </a:xfrm>
          <a:custGeom>
            <a:avLst/>
            <a:gdLst/>
            <a:ahLst/>
            <a:cxnLst>
              <a:cxn ang="0">
                <a:pos x="1600" y="1240"/>
              </a:cxn>
              <a:cxn ang="0">
                <a:pos x="1201" y="620"/>
              </a:cxn>
              <a:cxn ang="0">
                <a:pos x="799" y="0"/>
              </a:cxn>
              <a:cxn ang="0">
                <a:pos x="400" y="620"/>
              </a:cxn>
              <a:cxn ang="0">
                <a:pos x="0" y="1240"/>
              </a:cxn>
              <a:cxn ang="0">
                <a:pos x="430" y="1240"/>
              </a:cxn>
              <a:cxn ang="0">
                <a:pos x="430" y="4311"/>
              </a:cxn>
              <a:cxn ang="0">
                <a:pos x="1172" y="4311"/>
              </a:cxn>
              <a:cxn ang="0">
                <a:pos x="1172" y="1240"/>
              </a:cxn>
              <a:cxn ang="0">
                <a:pos x="1600" y="1240"/>
              </a:cxn>
            </a:cxnLst>
            <a:rect l="0" t="0" r="r" b="b"/>
            <a:pathLst>
              <a:path w="1600" h="4311">
                <a:moveTo>
                  <a:pt x="1600" y="1240"/>
                </a:moveTo>
                <a:lnTo>
                  <a:pt x="1201" y="620"/>
                </a:lnTo>
                <a:lnTo>
                  <a:pt x="799" y="0"/>
                </a:lnTo>
                <a:lnTo>
                  <a:pt x="400" y="620"/>
                </a:lnTo>
                <a:lnTo>
                  <a:pt x="0" y="1240"/>
                </a:lnTo>
                <a:lnTo>
                  <a:pt x="430" y="1240"/>
                </a:lnTo>
                <a:lnTo>
                  <a:pt x="430" y="4311"/>
                </a:lnTo>
                <a:lnTo>
                  <a:pt x="1172" y="4311"/>
                </a:lnTo>
                <a:lnTo>
                  <a:pt x="1172" y="1240"/>
                </a:lnTo>
                <a:lnTo>
                  <a:pt x="1600" y="1240"/>
                </a:lnTo>
                <a:close/>
              </a:path>
            </a:pathLst>
          </a:cu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r="100000" b="100000"/>
            </a:path>
          </a:gra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4610004" y="2663612"/>
            <a:ext cx="943299" cy="2452892"/>
          </a:xfrm>
          <a:custGeom>
            <a:avLst/>
            <a:gdLst/>
            <a:ahLst/>
            <a:cxnLst>
              <a:cxn ang="0">
                <a:pos x="1600" y="1240"/>
              </a:cxn>
              <a:cxn ang="0">
                <a:pos x="1201" y="620"/>
              </a:cxn>
              <a:cxn ang="0">
                <a:pos x="799" y="0"/>
              </a:cxn>
              <a:cxn ang="0">
                <a:pos x="400" y="620"/>
              </a:cxn>
              <a:cxn ang="0">
                <a:pos x="0" y="1240"/>
              </a:cxn>
              <a:cxn ang="0">
                <a:pos x="430" y="1240"/>
              </a:cxn>
              <a:cxn ang="0">
                <a:pos x="430" y="4311"/>
              </a:cxn>
              <a:cxn ang="0">
                <a:pos x="1172" y="4311"/>
              </a:cxn>
              <a:cxn ang="0">
                <a:pos x="1172" y="1240"/>
              </a:cxn>
              <a:cxn ang="0">
                <a:pos x="1600" y="1240"/>
              </a:cxn>
            </a:cxnLst>
            <a:rect l="0" t="0" r="r" b="b"/>
            <a:pathLst>
              <a:path w="1600" h="4311">
                <a:moveTo>
                  <a:pt x="1600" y="1240"/>
                </a:moveTo>
                <a:lnTo>
                  <a:pt x="1201" y="620"/>
                </a:lnTo>
                <a:lnTo>
                  <a:pt x="799" y="0"/>
                </a:lnTo>
                <a:lnTo>
                  <a:pt x="400" y="620"/>
                </a:lnTo>
                <a:lnTo>
                  <a:pt x="0" y="1240"/>
                </a:lnTo>
                <a:lnTo>
                  <a:pt x="430" y="1240"/>
                </a:lnTo>
                <a:lnTo>
                  <a:pt x="430" y="4311"/>
                </a:lnTo>
                <a:lnTo>
                  <a:pt x="1172" y="4311"/>
                </a:lnTo>
                <a:lnTo>
                  <a:pt x="1172" y="1240"/>
                </a:lnTo>
                <a:lnTo>
                  <a:pt x="1600" y="1240"/>
                </a:lnTo>
                <a:close/>
              </a:path>
            </a:pathLst>
          </a:custGeom>
          <a:gradFill>
            <a:gsLst>
              <a:gs pos="0">
                <a:srgbClr val="30F050"/>
              </a:gs>
              <a:gs pos="100000">
                <a:srgbClr val="01AF01"/>
              </a:gs>
            </a:gsLst>
            <a:path path="circle">
              <a:fillToRect r="100000" b="100000"/>
            </a:path>
          </a:gra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66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8761" y="2582724"/>
            <a:ext cx="3456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فضای 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ابری گوگل 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Google Drive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1830" y="2588951"/>
            <a:ext cx="464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فضای ابری مایکروسافت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+mj-cs"/>
              </a:rPr>
              <a:t>(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(Microsoft OneDrive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6145" y="3303442"/>
            <a:ext cx="353173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fa-IR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3- </a:t>
            </a:r>
            <a:r>
              <a:rPr lang="ar-SA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فضای 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ابری دراپ باکس 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Dropbox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8752" y="3394105"/>
            <a:ext cx="1980029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Amazon Drive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9179" y="3352613"/>
            <a:ext cx="1261884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pCloud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7428" y="3381022"/>
            <a:ext cx="1133644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6"/>
              <a:tabLst>
                <a:tab pos="457200" algn="l"/>
              </a:tabLst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IDrive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118" y="3415378"/>
            <a:ext cx="1184940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7"/>
              <a:tabLst>
                <a:tab pos="457200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iCloud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0546" y="4080241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8-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فضای ابری ایرانسل (ابرتو)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3973" y="4067104"/>
            <a:ext cx="274786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9"/>
              <a:tabLst>
                <a:tab pos="457200" algn="l"/>
              </a:tabLst>
            </a:pP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ابر آروان 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ArvanCloud</a:t>
            </a: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)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859" y="4060877"/>
            <a:ext cx="111440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rtl="1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10"/>
              <a:tabLst>
                <a:tab pos="457200" algn="l"/>
              </a:tabLst>
            </a:pPr>
            <a:r>
              <a:rPr lang="ar-SA" dirty="0">
                <a:solidFill>
                  <a:schemeClr val="accent2">
                    <a:lumMod val="50000"/>
                  </a:schemeClr>
                </a:solidFill>
                <a:latin typeface="inherit"/>
                <a:ea typeface="Times New Roman" panose="02020603050405020304" pitchFamily="18" charset="0"/>
                <a:cs typeface="B Titr" panose="00000700000000000000" pitchFamily="2" charset="-78"/>
              </a:rPr>
              <a:t>باکسارا</a:t>
            </a:r>
            <a:endParaRPr lang="en-US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446"/>
            <a:ext cx="1767605" cy="1431554"/>
          </a:xfrm>
          <a:prstGeom prst="rect">
            <a:avLst/>
          </a:prstGeom>
        </p:spPr>
      </p:pic>
      <p:pic>
        <p:nvPicPr>
          <p:cNvPr id="3074" name="Picture 2" descr="Panoramas: 21% of companies have cloud storage in a single region - Insider  Vo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809" y="48380"/>
            <a:ext cx="3272610" cy="1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11072" y="1671401"/>
            <a:ext cx="515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000000"/>
                </a:solidFill>
                <a:latin typeface="IRANSans"/>
                <a:ea typeface="Times New Roman" panose="02020603050405020304" pitchFamily="18" charset="0"/>
                <a:cs typeface="B Titr" panose="00000700000000000000" pitchFamily="2" charset="-78"/>
              </a:rPr>
              <a:t>نمونه </a:t>
            </a:r>
            <a:r>
              <a:rPr lang="ar-SA" sz="2800" dirty="0" smtClean="0">
                <a:solidFill>
                  <a:srgbClr val="000000"/>
                </a:solidFill>
                <a:latin typeface="IRANSans"/>
                <a:ea typeface="Times New Roman" panose="02020603050405020304" pitchFamily="18" charset="0"/>
                <a:cs typeface="B Titr" panose="00000700000000000000" pitchFamily="2" charset="-78"/>
              </a:rPr>
              <a:t>بهترین </a:t>
            </a:r>
            <a:r>
              <a:rPr lang="ar-SA" sz="2800" dirty="0">
                <a:solidFill>
                  <a:srgbClr val="000000"/>
                </a:solidFill>
                <a:latin typeface="IRANSans"/>
                <a:ea typeface="Times New Roman" panose="02020603050405020304" pitchFamily="18" charset="0"/>
                <a:cs typeface="B Titr" panose="00000700000000000000" pitchFamily="2" charset="-78"/>
              </a:rPr>
              <a:t>فضاهای ذخیره‌سازی ابری 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017" y="1366601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000000"/>
                </a:solidFill>
                <a:latin typeface="IRANSans"/>
                <a:ea typeface="Times New Roman" panose="02020603050405020304" pitchFamily="18" charset="0"/>
                <a:cs typeface="B Titr" panose="00000700000000000000" pitchFamily="2" charset="-78"/>
              </a:rPr>
              <a:t>معرفی فضای ذخیره‌سازی ابری دانشگاه 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3" y="2231117"/>
            <a:ext cx="6126923" cy="376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259781" y="3512763"/>
            <a:ext cx="4361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Drive</a:t>
            </a:r>
            <a:r>
              <a:rPr lang="en-US" sz="4000" b="1" dirty="0" smtClean="0"/>
              <a:t>.modares.ac.ir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50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104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B Titr</vt:lpstr>
      <vt:lpstr>Calibri</vt:lpstr>
      <vt:lpstr>Calibri Light</vt:lpstr>
      <vt:lpstr>inherit</vt:lpstr>
      <vt:lpstr>IranNastaliq</vt:lpstr>
      <vt:lpstr>IRANSans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IT-aslani</dc:creator>
  <cp:lastModifiedBy>IT-aslani</cp:lastModifiedBy>
  <cp:revision>15</cp:revision>
  <dcterms:created xsi:type="dcterms:W3CDTF">2021-09-11T04:49:08Z</dcterms:created>
  <dcterms:modified xsi:type="dcterms:W3CDTF">2021-09-11T11:56:39Z</dcterms:modified>
</cp:coreProperties>
</file>